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9" r:id="rId5"/>
    <p:sldId id="260" r:id="rId6"/>
    <p:sldId id="261" r:id="rId7"/>
    <p:sldId id="262" r:id="rId8"/>
    <p:sldId id="263"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solidFill>
                  <a:schemeClr val="accent5">
                    <a:lumMod val="50000"/>
                  </a:schemeClr>
                </a:solidFill>
              </a:rPr>
              <a:t>Su-better-way</a:t>
            </a:r>
            <a:endParaRPr lang="en-US" altLang="zh-CN">
              <a:solidFill>
                <a:schemeClr val="accent5">
                  <a:lumMod val="50000"/>
                </a:schemeClr>
              </a:solidFill>
            </a:endParaRPr>
          </a:p>
        </p:txBody>
      </p:sp>
      <p:sp>
        <p:nvSpPr>
          <p:cNvPr id="3" name="副标题 2"/>
          <p:cNvSpPr>
            <a:spLocks noGrp="1"/>
          </p:cNvSpPr>
          <p:nvPr>
            <p:ph type="subTitle" idx="1"/>
          </p:nvPr>
        </p:nvSpPr>
        <p:spPr/>
        <p:txBody>
          <a:bodyPr/>
          <a:p>
            <a:r>
              <a:rPr lang="en-US" altLang="zh-CN">
                <a:solidFill>
                  <a:schemeClr val="accent5">
                    <a:lumMod val="50000"/>
                  </a:schemeClr>
                </a:solidFill>
              </a:rPr>
              <a:t>Lucien</a:t>
            </a:r>
            <a:endParaRPr lang="en-US" altLang="zh-CN">
              <a:solidFill>
                <a:schemeClr val="accent5">
                  <a:lumMod val="5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chemeClr val="accent5">
                    <a:lumMod val="50000"/>
                  </a:schemeClr>
                </a:solidFill>
              </a:rPr>
              <a:t>Mind mapping</a:t>
            </a:r>
            <a:endParaRPr lang="en-US" altLang="zh-CN">
              <a:solidFill>
                <a:schemeClr val="accent5">
                  <a:lumMod val="50000"/>
                </a:schemeClr>
              </a:solidFill>
            </a:endParaRPr>
          </a:p>
        </p:txBody>
      </p:sp>
      <p:sp>
        <p:nvSpPr>
          <p:cNvPr id="5" name="文本框 4"/>
          <p:cNvSpPr txBox="1"/>
          <p:nvPr/>
        </p:nvSpPr>
        <p:spPr>
          <a:xfrm>
            <a:off x="1883410" y="3114040"/>
            <a:ext cx="2571115" cy="767080"/>
          </a:xfrm>
          <a:prstGeom prst="rect">
            <a:avLst/>
          </a:prstGeom>
          <a:noFill/>
        </p:spPr>
        <p:txBody>
          <a:bodyPr wrap="square" rtlCol="0">
            <a:spAutoFit/>
          </a:bodyPr>
          <a:p>
            <a:r>
              <a:rPr lang="en-US" altLang="zh-CN" sz="4000">
                <a:latin typeface="Trajan Pro 3" panose="02020502050503020301" charset="0"/>
              </a:rPr>
              <a:t>Subway</a:t>
            </a:r>
            <a:endParaRPr lang="en-US" altLang="zh-CN" sz="4000">
              <a:latin typeface="Trajan Pro 3" panose="02020502050503020301" charset="0"/>
            </a:endParaRPr>
          </a:p>
        </p:txBody>
      </p:sp>
      <p:sp>
        <p:nvSpPr>
          <p:cNvPr id="6" name="文本框 5"/>
          <p:cNvSpPr txBox="1"/>
          <p:nvPr/>
        </p:nvSpPr>
        <p:spPr>
          <a:xfrm>
            <a:off x="4810125" y="1691005"/>
            <a:ext cx="2571115" cy="563880"/>
          </a:xfrm>
          <a:prstGeom prst="rect">
            <a:avLst/>
          </a:prstGeom>
          <a:noFill/>
        </p:spPr>
        <p:txBody>
          <a:bodyPr wrap="square" rtlCol="0">
            <a:spAutoFit/>
          </a:bodyPr>
          <a:p>
            <a:r>
              <a:rPr lang="en-US" altLang="zh-CN" sz="2800">
                <a:latin typeface="Trajan Pro 3" panose="02020502050503020301" charset="0"/>
              </a:rPr>
              <a:t>New York</a:t>
            </a:r>
            <a:endParaRPr lang="en-US" altLang="zh-CN" sz="2800">
              <a:latin typeface="Trajan Pro 3" panose="02020502050503020301" charset="0"/>
            </a:endParaRPr>
          </a:p>
        </p:txBody>
      </p:sp>
      <p:sp>
        <p:nvSpPr>
          <p:cNvPr id="7" name="文本框 6"/>
          <p:cNvSpPr txBox="1"/>
          <p:nvPr/>
        </p:nvSpPr>
        <p:spPr>
          <a:xfrm>
            <a:off x="4810125" y="2821940"/>
            <a:ext cx="2571115" cy="563880"/>
          </a:xfrm>
          <a:prstGeom prst="rect">
            <a:avLst/>
          </a:prstGeom>
          <a:noFill/>
        </p:spPr>
        <p:txBody>
          <a:bodyPr wrap="square" rtlCol="0">
            <a:spAutoFit/>
          </a:bodyPr>
          <a:p>
            <a:r>
              <a:rPr lang="en-US" altLang="zh-CN" sz="2800">
                <a:latin typeface="Trajan Pro 3" panose="02020502050503020301" charset="0"/>
              </a:rPr>
              <a:t>Safety</a:t>
            </a:r>
            <a:endParaRPr lang="en-US" altLang="zh-CN" sz="2800">
              <a:latin typeface="Trajan Pro 3" panose="02020502050503020301" charset="0"/>
            </a:endParaRPr>
          </a:p>
        </p:txBody>
      </p:sp>
      <p:sp>
        <p:nvSpPr>
          <p:cNvPr id="8" name="文本框 7"/>
          <p:cNvSpPr txBox="1"/>
          <p:nvPr/>
        </p:nvSpPr>
        <p:spPr>
          <a:xfrm>
            <a:off x="4810125" y="3952875"/>
            <a:ext cx="2571115" cy="563880"/>
          </a:xfrm>
          <a:prstGeom prst="rect">
            <a:avLst/>
          </a:prstGeom>
          <a:noFill/>
        </p:spPr>
        <p:txBody>
          <a:bodyPr wrap="square" rtlCol="0">
            <a:spAutoFit/>
          </a:bodyPr>
          <a:p>
            <a:r>
              <a:rPr lang="en-US" altLang="zh-CN" sz="2800">
                <a:latin typeface="Trajan Pro 3" panose="02020502050503020301" charset="0"/>
              </a:rPr>
              <a:t>Commute</a:t>
            </a:r>
            <a:endParaRPr lang="en-US" altLang="zh-CN" sz="2800">
              <a:latin typeface="Trajan Pro 3" panose="02020502050503020301" charset="0"/>
            </a:endParaRPr>
          </a:p>
        </p:txBody>
      </p:sp>
      <p:sp>
        <p:nvSpPr>
          <p:cNvPr id="9" name="文本框 8"/>
          <p:cNvSpPr txBox="1"/>
          <p:nvPr/>
        </p:nvSpPr>
        <p:spPr>
          <a:xfrm>
            <a:off x="4810125" y="5098415"/>
            <a:ext cx="2571115" cy="563880"/>
          </a:xfrm>
          <a:prstGeom prst="rect">
            <a:avLst/>
          </a:prstGeom>
          <a:noFill/>
        </p:spPr>
        <p:txBody>
          <a:bodyPr wrap="square" rtlCol="0">
            <a:spAutoFit/>
          </a:bodyPr>
          <a:p>
            <a:r>
              <a:rPr lang="en-US" altLang="zh-CN" sz="2800">
                <a:latin typeface="Trajan Pro 3" panose="02020502050503020301" charset="0"/>
              </a:rPr>
              <a:t>Comfort</a:t>
            </a:r>
            <a:endParaRPr lang="en-US" altLang="zh-CN" sz="2800">
              <a:latin typeface="Trajan Pro 3" panose="02020502050503020301" charset="0"/>
            </a:endParaRPr>
          </a:p>
        </p:txBody>
      </p:sp>
      <p:sp>
        <p:nvSpPr>
          <p:cNvPr id="10" name="文本框 9"/>
          <p:cNvSpPr txBox="1"/>
          <p:nvPr/>
        </p:nvSpPr>
        <p:spPr>
          <a:xfrm>
            <a:off x="8300720" y="1775460"/>
            <a:ext cx="2571115" cy="395605"/>
          </a:xfrm>
          <a:prstGeom prst="rect">
            <a:avLst/>
          </a:prstGeom>
          <a:noFill/>
        </p:spPr>
        <p:txBody>
          <a:bodyPr wrap="square" rtlCol="0">
            <a:spAutoFit/>
          </a:bodyPr>
          <a:p>
            <a:r>
              <a:rPr lang="en-US" altLang="zh-CN">
                <a:latin typeface="Trajan Pro 3" panose="02020502050503020301" charset="0"/>
              </a:rPr>
              <a:t>Population</a:t>
            </a:r>
            <a:endParaRPr lang="en-US" altLang="zh-CN">
              <a:latin typeface="Trajan Pro 3" panose="02020502050503020301" charset="0"/>
            </a:endParaRPr>
          </a:p>
        </p:txBody>
      </p:sp>
      <p:sp>
        <p:nvSpPr>
          <p:cNvPr id="11" name="文本框 10"/>
          <p:cNvSpPr txBox="1"/>
          <p:nvPr/>
        </p:nvSpPr>
        <p:spPr>
          <a:xfrm>
            <a:off x="8300720" y="2905760"/>
            <a:ext cx="2571115" cy="395605"/>
          </a:xfrm>
          <a:prstGeom prst="rect">
            <a:avLst/>
          </a:prstGeom>
          <a:noFill/>
        </p:spPr>
        <p:txBody>
          <a:bodyPr wrap="square" rtlCol="0">
            <a:spAutoFit/>
          </a:bodyPr>
          <a:p>
            <a:r>
              <a:rPr lang="en-US" altLang="zh-CN">
                <a:latin typeface="Trajan Pro 3" panose="02020502050503020301" charset="0"/>
              </a:rPr>
              <a:t>Weapon</a:t>
            </a:r>
            <a:endParaRPr lang="en-US" altLang="zh-CN">
              <a:latin typeface="Trajan Pro 3" panose="02020502050503020301" charset="0"/>
            </a:endParaRPr>
          </a:p>
        </p:txBody>
      </p:sp>
      <p:sp>
        <p:nvSpPr>
          <p:cNvPr id="12" name="文本框 11"/>
          <p:cNvSpPr txBox="1"/>
          <p:nvPr/>
        </p:nvSpPr>
        <p:spPr>
          <a:xfrm>
            <a:off x="8300720" y="4037330"/>
            <a:ext cx="2571115" cy="395605"/>
          </a:xfrm>
          <a:prstGeom prst="rect">
            <a:avLst/>
          </a:prstGeom>
          <a:noFill/>
        </p:spPr>
        <p:txBody>
          <a:bodyPr wrap="square" rtlCol="0">
            <a:spAutoFit/>
          </a:bodyPr>
          <a:p>
            <a:r>
              <a:rPr lang="en-US" altLang="zh-CN">
                <a:latin typeface="Trajan Pro 3" panose="02020502050503020301" charset="0"/>
              </a:rPr>
              <a:t>Speed</a:t>
            </a:r>
            <a:endParaRPr lang="en-US" altLang="zh-CN">
              <a:latin typeface="Trajan Pro 3" panose="02020502050503020301" charset="0"/>
            </a:endParaRPr>
          </a:p>
        </p:txBody>
      </p:sp>
      <p:sp>
        <p:nvSpPr>
          <p:cNvPr id="13" name="文本框 12"/>
          <p:cNvSpPr txBox="1"/>
          <p:nvPr/>
        </p:nvSpPr>
        <p:spPr>
          <a:xfrm>
            <a:off x="8300720" y="5182870"/>
            <a:ext cx="2571115" cy="395605"/>
          </a:xfrm>
          <a:prstGeom prst="rect">
            <a:avLst/>
          </a:prstGeom>
          <a:noFill/>
        </p:spPr>
        <p:txBody>
          <a:bodyPr wrap="square" rtlCol="0">
            <a:spAutoFit/>
          </a:bodyPr>
          <a:p>
            <a:r>
              <a:rPr lang="en-US" altLang="zh-CN">
                <a:latin typeface="Trajan Pro 3" panose="02020502050503020301" charset="0"/>
              </a:rPr>
              <a:t>Music</a:t>
            </a:r>
            <a:endParaRPr lang="en-US" altLang="zh-CN">
              <a:latin typeface="Trajan Pro 3" panose="02020502050503020301"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chemeClr val="accent5">
                    <a:lumMod val="50000"/>
                  </a:schemeClr>
                </a:solidFill>
              </a:rPr>
              <a:t>How might we...</a:t>
            </a:r>
            <a:endParaRPr lang="en-US" altLang="zh-CN">
              <a:solidFill>
                <a:schemeClr val="accent5">
                  <a:lumMod val="50000"/>
                </a:schemeClr>
              </a:solidFill>
            </a:endParaRPr>
          </a:p>
        </p:txBody>
      </p:sp>
      <p:sp>
        <p:nvSpPr>
          <p:cNvPr id="3" name="文本框 2"/>
          <p:cNvSpPr txBox="1"/>
          <p:nvPr/>
        </p:nvSpPr>
        <p:spPr>
          <a:xfrm>
            <a:off x="1688465" y="2037715"/>
            <a:ext cx="8815070" cy="990600"/>
          </a:xfrm>
          <a:prstGeom prst="rect">
            <a:avLst/>
          </a:prstGeom>
          <a:noFill/>
        </p:spPr>
        <p:txBody>
          <a:bodyPr wrap="square" rtlCol="0">
            <a:spAutoFit/>
          </a:bodyPr>
          <a:p>
            <a:r>
              <a:rPr lang="en-US" altLang="zh-CN" sz="2800">
                <a:latin typeface="Trajan Pro 3" panose="02020502050503020301" charset="0"/>
              </a:rPr>
              <a:t>How might we imporve safety of the subway system?</a:t>
            </a:r>
            <a:endParaRPr lang="en-US" altLang="zh-CN" sz="2800">
              <a:latin typeface="Trajan Pro 3" panose="02020502050503020301" charset="0"/>
            </a:endParaRPr>
          </a:p>
        </p:txBody>
      </p:sp>
      <p:sp>
        <p:nvSpPr>
          <p:cNvPr id="4" name="文本框 3"/>
          <p:cNvSpPr txBox="1"/>
          <p:nvPr/>
        </p:nvSpPr>
        <p:spPr>
          <a:xfrm>
            <a:off x="1688465" y="3349625"/>
            <a:ext cx="8815070" cy="948690"/>
          </a:xfrm>
          <a:prstGeom prst="rect">
            <a:avLst/>
          </a:prstGeom>
          <a:noFill/>
        </p:spPr>
        <p:txBody>
          <a:bodyPr wrap="square" rtlCol="0">
            <a:spAutoFit/>
          </a:bodyPr>
          <a:p>
            <a:r>
              <a:rPr lang="en-US" altLang="zh-CN" sz="2800">
                <a:latin typeface="Trajan Pro 3" panose="02020502050503020301" charset="0"/>
              </a:rPr>
              <a:t>How might we imporve the experience for passengers to take subways? (Phisically and emotionally)</a:t>
            </a:r>
            <a:endParaRPr lang="en-US" altLang="zh-CN" sz="2800">
              <a:latin typeface="Trajan Pro 3" panose="02020502050503020301"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chemeClr val="accent5">
                    <a:lumMod val="50000"/>
                  </a:schemeClr>
                </a:solidFill>
              </a:rPr>
              <a:t>Observation</a:t>
            </a:r>
            <a:endParaRPr lang="en-US" altLang="zh-CN">
              <a:solidFill>
                <a:schemeClr val="accent5">
                  <a:lumMod val="50000"/>
                </a:schemeClr>
              </a:solidFill>
            </a:endParaRPr>
          </a:p>
        </p:txBody>
      </p:sp>
      <p:pic>
        <p:nvPicPr>
          <p:cNvPr id="5" name="图片 4" descr="171834187017011350"/>
          <p:cNvPicPr>
            <a:picLocks noChangeAspect="1"/>
          </p:cNvPicPr>
          <p:nvPr/>
        </p:nvPicPr>
        <p:blipFill>
          <a:blip r:embed="rId1"/>
          <a:stretch>
            <a:fillRect/>
          </a:stretch>
        </p:blipFill>
        <p:spPr>
          <a:xfrm rot="5400000">
            <a:off x="7472045" y="2177415"/>
            <a:ext cx="4999355" cy="3749675"/>
          </a:xfrm>
          <a:prstGeom prst="rect">
            <a:avLst/>
          </a:prstGeom>
        </p:spPr>
      </p:pic>
      <p:pic>
        <p:nvPicPr>
          <p:cNvPr id="6" name="图片 5" descr="518303500174980506"/>
          <p:cNvPicPr>
            <a:picLocks noChangeAspect="1"/>
          </p:cNvPicPr>
          <p:nvPr/>
        </p:nvPicPr>
        <p:blipFill>
          <a:blip r:embed="rId2"/>
          <a:stretch>
            <a:fillRect/>
          </a:stretch>
        </p:blipFill>
        <p:spPr>
          <a:xfrm rot="5400000">
            <a:off x="3566160" y="2177415"/>
            <a:ext cx="4999990" cy="3750310"/>
          </a:xfrm>
          <a:prstGeom prst="rect">
            <a:avLst/>
          </a:prstGeom>
        </p:spPr>
      </p:pic>
      <p:pic>
        <p:nvPicPr>
          <p:cNvPr id="7" name="图片 6" descr="812240148555980189"/>
          <p:cNvPicPr>
            <a:picLocks noChangeAspect="1"/>
          </p:cNvPicPr>
          <p:nvPr/>
        </p:nvPicPr>
        <p:blipFill>
          <a:blip r:embed="rId3"/>
          <a:stretch>
            <a:fillRect/>
          </a:stretch>
        </p:blipFill>
        <p:spPr>
          <a:xfrm rot="5400000">
            <a:off x="-338455" y="2178685"/>
            <a:ext cx="4998720" cy="3749040"/>
          </a:xfrm>
          <a:prstGeom prst="rect">
            <a:avLst/>
          </a:prstGeom>
        </p:spPr>
      </p:pic>
      <p:sp>
        <p:nvSpPr>
          <p:cNvPr id="8" name="椭圆 7"/>
          <p:cNvSpPr/>
          <p:nvPr/>
        </p:nvSpPr>
        <p:spPr>
          <a:xfrm>
            <a:off x="10316210" y="3608705"/>
            <a:ext cx="876300" cy="889635"/>
          </a:xfrm>
          <a:prstGeom prst="ellipse">
            <a:avLst/>
          </a:prstGeom>
          <a:noFill/>
          <a:ln w="69850" cmpd="sng">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椭圆 8"/>
          <p:cNvSpPr/>
          <p:nvPr/>
        </p:nvSpPr>
        <p:spPr>
          <a:xfrm>
            <a:off x="9597390" y="2506980"/>
            <a:ext cx="749300" cy="760730"/>
          </a:xfrm>
          <a:prstGeom prst="ellipse">
            <a:avLst/>
          </a:prstGeom>
          <a:noFill/>
          <a:ln w="69850" cmpd="sng">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椭圆 9"/>
          <p:cNvSpPr/>
          <p:nvPr/>
        </p:nvSpPr>
        <p:spPr>
          <a:xfrm>
            <a:off x="8848090" y="3048635"/>
            <a:ext cx="551180" cy="560070"/>
          </a:xfrm>
          <a:prstGeom prst="ellipse">
            <a:avLst/>
          </a:prstGeom>
          <a:noFill/>
          <a:ln w="69850" cmpd="sng">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olidFill>
                  <a:schemeClr val="accent5">
                    <a:lumMod val="50000"/>
                  </a:schemeClr>
                </a:solidFill>
              </a:rPr>
              <a:t>Observation</a:t>
            </a:r>
            <a:endParaRPr lang="en-US" altLang="zh-CN">
              <a:solidFill>
                <a:schemeClr val="accent5">
                  <a:lumMod val="50000"/>
                </a:schemeClr>
              </a:solidFill>
            </a:endParaRPr>
          </a:p>
        </p:txBody>
      </p:sp>
      <p:sp>
        <p:nvSpPr>
          <p:cNvPr id="3" name="文本框 2"/>
          <p:cNvSpPr txBox="1"/>
          <p:nvPr/>
        </p:nvSpPr>
        <p:spPr>
          <a:xfrm>
            <a:off x="4743450" y="1691005"/>
            <a:ext cx="2705100" cy="631825"/>
          </a:xfrm>
          <a:prstGeom prst="rect">
            <a:avLst/>
          </a:prstGeom>
          <a:noFill/>
        </p:spPr>
        <p:txBody>
          <a:bodyPr wrap="square" rtlCol="0">
            <a:spAutoFit/>
          </a:bodyPr>
          <a:p>
            <a:pPr algn="ctr"/>
            <a:r>
              <a:rPr lang="en-US" altLang="zh-CN" sz="3200">
                <a:latin typeface="Trajan Pro 3" panose="02020502050503020301" charset="0"/>
              </a:rPr>
              <a:t>Backpacks</a:t>
            </a:r>
            <a:endParaRPr lang="en-US" altLang="zh-CN" sz="3200">
              <a:latin typeface="Trajan Pro 3" panose="02020502050503020301" charset="0"/>
            </a:endParaRPr>
          </a:p>
        </p:txBody>
      </p:sp>
      <p:sp>
        <p:nvSpPr>
          <p:cNvPr id="4" name="文本框 3"/>
          <p:cNvSpPr txBox="1"/>
          <p:nvPr/>
        </p:nvSpPr>
        <p:spPr>
          <a:xfrm>
            <a:off x="4743450" y="3457575"/>
            <a:ext cx="2705100" cy="631825"/>
          </a:xfrm>
          <a:prstGeom prst="rect">
            <a:avLst/>
          </a:prstGeom>
          <a:noFill/>
        </p:spPr>
        <p:txBody>
          <a:bodyPr wrap="square" rtlCol="0">
            <a:spAutoFit/>
          </a:bodyPr>
          <a:p>
            <a:pPr algn="ctr"/>
            <a:r>
              <a:rPr lang="en-US" altLang="zh-CN" sz="3200">
                <a:latin typeface="Trajan Pro 3" panose="02020502050503020301" charset="0"/>
              </a:rPr>
              <a:t>Earphones</a:t>
            </a:r>
            <a:endParaRPr lang="en-US" altLang="zh-CN" sz="3200">
              <a:latin typeface="Trajan Pro 3" panose="02020502050503020301" charset="0"/>
            </a:endParaRPr>
          </a:p>
        </p:txBody>
      </p:sp>
      <p:sp>
        <p:nvSpPr>
          <p:cNvPr id="11" name="文本框 10"/>
          <p:cNvSpPr txBox="1"/>
          <p:nvPr/>
        </p:nvSpPr>
        <p:spPr>
          <a:xfrm>
            <a:off x="4743450" y="5224145"/>
            <a:ext cx="2705100" cy="631825"/>
          </a:xfrm>
          <a:prstGeom prst="rect">
            <a:avLst/>
          </a:prstGeom>
          <a:noFill/>
        </p:spPr>
        <p:txBody>
          <a:bodyPr wrap="square" rtlCol="0">
            <a:spAutoFit/>
          </a:bodyPr>
          <a:p>
            <a:pPr algn="ctr"/>
            <a:r>
              <a:rPr lang="en-US" altLang="zh-CN" sz="3200">
                <a:latin typeface="Trajan Pro 3" panose="02020502050503020301" charset="0"/>
              </a:rPr>
              <a:t>Books</a:t>
            </a:r>
            <a:endParaRPr lang="en-US" altLang="zh-CN" sz="3200">
              <a:latin typeface="Trajan Pro 3" panose="02020502050503020301"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01320" y="300355"/>
            <a:ext cx="10515600" cy="1325563"/>
          </a:xfrm>
        </p:spPr>
        <p:txBody>
          <a:bodyPr/>
          <a:p>
            <a:r>
              <a:rPr lang="en-US" altLang="zh-CN">
                <a:solidFill>
                  <a:schemeClr val="accent5">
                    <a:lumMod val="50000"/>
                  </a:schemeClr>
                </a:solidFill>
              </a:rPr>
              <a:t>Jack, 25, Brooklyn</a:t>
            </a:r>
            <a:endParaRPr lang="en-US" altLang="zh-CN">
              <a:solidFill>
                <a:schemeClr val="accent5">
                  <a:lumMod val="50000"/>
                </a:schemeClr>
              </a:solidFill>
            </a:endParaRPr>
          </a:p>
        </p:txBody>
      </p:sp>
      <p:sp>
        <p:nvSpPr>
          <p:cNvPr id="5" name="文本框 4"/>
          <p:cNvSpPr txBox="1"/>
          <p:nvPr/>
        </p:nvSpPr>
        <p:spPr>
          <a:xfrm>
            <a:off x="735648" y="1811020"/>
            <a:ext cx="10720705" cy="4450080"/>
          </a:xfrm>
          <a:prstGeom prst="rect">
            <a:avLst/>
          </a:prstGeom>
          <a:noFill/>
        </p:spPr>
        <p:txBody>
          <a:bodyPr wrap="square" rtlCol="0">
            <a:spAutoFit/>
          </a:bodyPr>
          <a:p>
            <a:r>
              <a:rPr lang="en-US" altLang="zh-CN" sz="2200" b="1">
                <a:latin typeface="HelveticaNeueLT Pro 45 Lt" panose="020B0403020202020204" charset="0"/>
                <a:ea typeface="华文宋体" panose="02010600040101010101" charset="-122"/>
              </a:rPr>
              <a:t>Office staff working in a company in Manhattan</a:t>
            </a:r>
            <a:endParaRPr lang="en-US" altLang="zh-CN" sz="2200" b="1">
              <a:latin typeface="HelveticaNeueLT Pro 45 Lt" panose="020B0403020202020204" charset="0"/>
              <a:ea typeface="华文宋体" panose="02010600040101010101" charset="-122"/>
            </a:endParaRPr>
          </a:p>
          <a:p>
            <a:endParaRPr lang="en-US" altLang="zh-CN" sz="2200" b="1">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Activities - </a:t>
            </a:r>
            <a:r>
              <a:rPr lang="en-US" altLang="zh-CN" sz="2200">
                <a:latin typeface="HelveticaNeueLT Pro 45 Lt" panose="020B0403020202020204" charset="0"/>
                <a:ea typeface="华文宋体" panose="02010600040101010101" charset="-122"/>
              </a:rPr>
              <a:t>Wearing backpacks, earphones all the time. Take subways to work every day alone. Enjoy going to bars with friends after work.</a:t>
            </a:r>
            <a:endParaRPr lang="en-US" altLang="zh-CN" sz="2200">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Attitudes - </a:t>
            </a:r>
            <a:r>
              <a:rPr lang="en-US" altLang="zh-CN" sz="2200">
                <a:latin typeface="HelveticaNeueLT Pro 45 Lt" panose="020B0403020202020204" charset="0"/>
                <a:ea typeface="华文宋体" panose="02010600040101010101" charset="-122"/>
              </a:rPr>
              <a:t>Always feel motivated for work. Happy in the morning for most of the days. Jack likes meeting new people and friends. He feels subconciously afraid of terrorist attacks or people suicides when riding a subway. He is also a little terrified of taking subways late at night.</a:t>
            </a:r>
            <a:endParaRPr lang="en-US" altLang="zh-CN" sz="2200">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Aptitudes - </a:t>
            </a:r>
            <a:r>
              <a:rPr lang="en-US" altLang="zh-CN" sz="2200">
                <a:latin typeface="HelveticaNeueLT Pro 45 Lt" panose="020B0403020202020204" charset="0"/>
                <a:ea typeface="华文宋体" panose="02010600040101010101" charset="-122"/>
              </a:rPr>
              <a:t>Adventurer, enthusiastic for club music, crazy out of work.</a:t>
            </a:r>
            <a:endParaRPr lang="en-US" altLang="zh-CN" sz="2200">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Motivations - </a:t>
            </a:r>
            <a:r>
              <a:rPr lang="en-US" altLang="zh-CN" sz="2200">
                <a:latin typeface="HelveticaNeueLT Pro 45 Lt" panose="020B0403020202020204" charset="0"/>
                <a:ea typeface="华文宋体" panose="02010600040101010101" charset="-122"/>
              </a:rPr>
              <a:t>Needs to take subway to work every day to save money. Environment-friendly. Persue a more stable, safer and more interesting life.</a:t>
            </a:r>
            <a:endParaRPr lang="en-US" altLang="zh-CN" sz="2200">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Skills - </a:t>
            </a:r>
            <a:r>
              <a:rPr lang="en-US" altLang="zh-CN" sz="2200">
                <a:latin typeface="HelveticaNeueLT Pro 45 Lt" panose="020B0403020202020204" charset="0"/>
                <a:ea typeface="华文宋体" panose="02010600040101010101" charset="-122"/>
              </a:rPr>
              <a:t>High-tech fan, interested in collecting old stuff.</a:t>
            </a:r>
            <a:endParaRPr lang="en-US" altLang="zh-CN" sz="2200">
              <a:latin typeface="HelveticaNeueLT Pro 45 Lt" panose="020B0403020202020204" charset="0"/>
              <a:ea typeface="华文宋体" panose="02010600040101010101" charset="-122"/>
            </a:endParaRPr>
          </a:p>
          <a:p>
            <a:pPr marL="342900" indent="-342900">
              <a:buFont typeface="Arial" panose="020B0604020202020204" pitchFamily="34" charset="0"/>
              <a:buChar char="•"/>
            </a:pPr>
            <a:r>
              <a:rPr lang="en-US" altLang="zh-CN" sz="2200" b="1">
                <a:latin typeface="HelveticaNeueLT Pro 45 Lt" panose="020B0403020202020204" charset="0"/>
                <a:ea typeface="华文宋体" panose="02010600040101010101" charset="-122"/>
              </a:rPr>
              <a:t>Goals - </a:t>
            </a:r>
            <a:r>
              <a:rPr lang="en-US" altLang="zh-CN" sz="2200">
                <a:latin typeface="HelveticaNeueLT Pro 45 Lt" panose="020B0403020202020204" charset="0"/>
                <a:ea typeface="华文宋体" panose="02010600040101010101" charset="-122"/>
              </a:rPr>
              <a:t>To live a happy life, save money and get promoted in work.</a:t>
            </a:r>
            <a:endParaRPr lang="en-US" altLang="zh-CN" sz="2200">
              <a:latin typeface="HelveticaNeueLT Pro 45 Lt" panose="020B0403020202020204" charset="0"/>
              <a:ea typeface="华文宋体" panose="02010600040101010101"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401320" y="300355"/>
            <a:ext cx="10515600" cy="1325563"/>
          </a:xfrm>
        </p:spPr>
        <p:txBody>
          <a:bodyPr/>
          <a:p>
            <a:r>
              <a:rPr lang="en-US" altLang="zh-CN">
                <a:solidFill>
                  <a:schemeClr val="accent5">
                    <a:lumMod val="50000"/>
                  </a:schemeClr>
                </a:solidFill>
              </a:rPr>
              <a:t>Jack, 25, Brooklyn</a:t>
            </a:r>
            <a:endParaRPr lang="en-US" altLang="zh-CN">
              <a:solidFill>
                <a:schemeClr val="accent5">
                  <a:lumMod val="50000"/>
                </a:schemeClr>
              </a:solidFill>
            </a:endParaRPr>
          </a:p>
        </p:txBody>
      </p:sp>
      <p:sp>
        <p:nvSpPr>
          <p:cNvPr id="5" name="文本框 4"/>
          <p:cNvSpPr txBox="1"/>
          <p:nvPr/>
        </p:nvSpPr>
        <p:spPr>
          <a:xfrm>
            <a:off x="735648" y="1811020"/>
            <a:ext cx="10720705" cy="3749040"/>
          </a:xfrm>
          <a:prstGeom prst="rect">
            <a:avLst/>
          </a:prstGeom>
          <a:noFill/>
        </p:spPr>
        <p:txBody>
          <a:bodyPr wrap="square" rtlCol="0">
            <a:spAutoFit/>
          </a:bodyPr>
          <a:p>
            <a:r>
              <a:rPr lang="en-US" altLang="zh-CN" sz="2400">
                <a:latin typeface="HelveticaNeueLT Pro 45 Lt" panose="020B0403020202020204" charset="0"/>
              </a:rPr>
              <a:t>One day, Jack got up late and he had to go to work immediately, so he went to take a subway. However, it took so much time going to the platform. He likes listening to music when taking the subway. But it was so noisy even after he put on the headphone.</a:t>
            </a:r>
            <a:endParaRPr lang="en-US" altLang="zh-CN" sz="2400">
              <a:latin typeface="HelveticaNeueLT Pro 45 Lt" panose="020B0403020202020204" charset="0"/>
            </a:endParaRPr>
          </a:p>
          <a:p>
            <a:endParaRPr lang="en-US" altLang="zh-CN" sz="2400">
              <a:latin typeface="HelveticaNeueLT Pro 45 Lt" panose="020B0403020202020204" charset="0"/>
            </a:endParaRPr>
          </a:p>
          <a:p>
            <a:r>
              <a:rPr lang="en-US" altLang="zh-CN" sz="2400">
                <a:latin typeface="HelveticaNeueLT Pro 45 Lt" panose="020B0403020202020204" charset="0"/>
              </a:rPr>
              <a:t>Because of being late for work, Jack had to work late in the night. So when he went home, it's getting pretty late, like around 12am. Jack had heard that the subways are pretty dangerous late at night so he didn't want to go home by subway. So Jack decided to go home by Uber. However, it took him about 30 dollars. “Jesus, I wish only if the subway is safe!” Jack thought. </a:t>
            </a:r>
            <a:endParaRPr lang="en-US" altLang="zh-CN" sz="2400">
              <a:latin typeface="HelveticaNeueLT Pro 45 Lt" panose="020B0403020202020204"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1767</Words>
  <Application>WPS 演示</Application>
  <PresentationFormat>宽屏</PresentationFormat>
  <Paragraphs>57</Paragraphs>
  <Slides>7</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7</vt:i4>
      </vt:variant>
    </vt:vector>
  </HeadingPairs>
  <TitlesOfParts>
    <vt:vector size="20" baseType="lpstr">
      <vt:lpstr>Arial</vt:lpstr>
      <vt:lpstr>宋体</vt:lpstr>
      <vt:lpstr>Wingdings</vt:lpstr>
      <vt:lpstr>Calibri Light</vt:lpstr>
      <vt:lpstr>Calibri</vt:lpstr>
      <vt:lpstr>微软雅黑</vt:lpstr>
      <vt:lpstr>Trajan Pro 3</vt:lpstr>
      <vt:lpstr>华文宋体</vt:lpstr>
      <vt:lpstr>Source Sans Pro Semibold</vt:lpstr>
      <vt:lpstr>SF UI Display</vt:lpstr>
      <vt:lpstr>SF Compact Text</vt:lpstr>
      <vt:lpstr>HelveticaNeueLT Pro 45 Lt</vt:lpstr>
      <vt:lpstr>Office 主题</vt:lpstr>
      <vt:lpstr>PowerPoint 演示文稿</vt:lpstr>
      <vt:lpstr>PowerPoint 演示文稿</vt:lpstr>
      <vt:lpstr>Mind mapping</vt:lpstr>
      <vt:lpstr>Mind mapping</vt:lpstr>
      <vt:lpstr>Observation</vt:lpstr>
      <vt:lpstr>Observation</vt:lpstr>
      <vt:lpstr>Jack, 25, Brooklyn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Lucien</dc:creator>
  <cp:lastModifiedBy>Lucien</cp:lastModifiedBy>
  <cp:revision>7</cp:revision>
  <dcterms:created xsi:type="dcterms:W3CDTF">2015-05-05T08:02:00Z</dcterms:created>
  <dcterms:modified xsi:type="dcterms:W3CDTF">2016-08-05T16:45:54Z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2052-10.1.0.5850</vt:lpwstr>
  </property>
</Properties>
</file>

<file path=docProps/thumbnail.jpeg>
</file>